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6" r:id="rId23"/>
    <p:sldId id="277" r:id="rId24"/>
    <p:sldId id="278" r:id="rId25"/>
    <p:sldId id="279" r:id="rId26"/>
    <p:sldId id="280" r:id="rId27"/>
  </p:sldIdLst>
  <p:sldSz cx="18288000" cy="10287000"/>
  <p:notesSz cx="10287000" cy="18288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나눔스퀘어라운드 Bold" panose="020B0600000101010101" pitchFamily="50" charset="-127"/>
      <p:bold r:id="rId31"/>
    </p:embeddedFont>
    <p:embeddedFont>
      <p:font typeface="DX선진시대" panose="02020600000000000000" pitchFamily="18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99" autoAdjust="0"/>
  </p:normalViewPr>
  <p:slideViewPr>
    <p:cSldViewPr>
      <p:cViewPr varScale="1">
        <p:scale>
          <a:sx n="48" d="100"/>
          <a:sy n="48" d="100"/>
        </p:scale>
        <p:origin x="1018" y="29"/>
      </p:cViewPr>
      <p:guideLst>
        <p:guide orient="horz" pos="4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FC7C2-86FC-49E5-9E61-5F46FA57CD2A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FE5A4-DCFE-4CF5-88CB-F5BD70A2C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74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자율프로젝트 중간발표를 맡게 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현진혁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0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실시간 학습태도관리 기능입니다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27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학생들의 카메라에 비치는 얼굴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상태에 따라서 현재 학생이 집중하는지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땃짓을</a:t>
            </a:r>
            <a:r>
              <a:rPr lang="ko-KR" altLang="en-US" dirty="0" smtClean="0"/>
              <a:t> 하는지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졸고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자리를 비웠는지 등의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상태로 나누어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로 실시간 학습태도를 관리할 수 있는 기능이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직접 교육자가 수업 도중에 별도 지도를 하지 않더라도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시스템적으로 알림이 가며 수업에 집중을 할 수 </a:t>
            </a:r>
            <a:r>
              <a:rPr lang="ko-KR" altLang="en-US" dirty="0" err="1" smtClean="0"/>
              <a:t>있도록하는</a:t>
            </a:r>
            <a:r>
              <a:rPr lang="ko-KR" altLang="en-US" dirty="0" smtClean="0"/>
              <a:t> 기능입니다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014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세번째로는 참여도 기능입니다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95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청강생의 </a:t>
            </a:r>
            <a:r>
              <a:rPr lang="ko-KR" altLang="en-US" dirty="0" err="1" smtClean="0"/>
              <a:t>채팅창</a:t>
            </a:r>
            <a:r>
              <a:rPr lang="ko-KR" altLang="en-US" dirty="0" smtClean="0"/>
              <a:t> 참여도를 지표로 삼아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출결 및 </a:t>
            </a:r>
            <a:r>
              <a:rPr lang="ko-KR" altLang="en-US" dirty="0" err="1" smtClean="0"/>
              <a:t>수업참여도</a:t>
            </a:r>
            <a:r>
              <a:rPr lang="ko-KR" altLang="en-US" dirty="0" smtClean="0"/>
              <a:t> 보상시스템을 적용하여 교육자가 활용할 수 있는 지표를 제공하는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통해서 수업 참여를 이끌어낼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그를 통한 보상을 부여한다면 수업에 대한 참여도가 더더욱 오를 것으로 기대되는 기능입니다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38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학습데이터</a:t>
            </a:r>
            <a:r>
              <a:rPr lang="ko-KR" altLang="en-US" dirty="0" smtClean="0"/>
              <a:t> 기능입니다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3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기존에 학생들로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수집한 데이터인 수업시간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상태에 따라 이를 시각적 데이터로 변환하여 보여주는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참고자료로 삼아서 어떤 학생이 뒤쳐져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 수준과 학습 태도에 대해 대략적으로 유추할 수 있는 자료를 제공해줄 수 있는 기능입니다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서비스의 기대효과입니다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오프라인 수업에 비해 상대적으로 </a:t>
            </a:r>
            <a:r>
              <a:rPr lang="ko-KR" altLang="en-US" dirty="0" err="1" smtClean="0"/>
              <a:t>확일성이</a:t>
            </a:r>
            <a:r>
              <a:rPr lang="ko-KR" altLang="en-US" dirty="0" smtClean="0"/>
              <a:t> 띄는 </a:t>
            </a:r>
            <a:r>
              <a:rPr lang="ko-KR" altLang="en-US" dirty="0" err="1" smtClean="0"/>
              <a:t>원격수업에</a:t>
            </a:r>
            <a:r>
              <a:rPr lang="ko-KR" altLang="en-US" dirty="0" smtClean="0"/>
              <a:t> 대한 해답을 제시해드릴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강의자가 관리해야하는 청강생들의 </a:t>
            </a:r>
            <a:r>
              <a:rPr lang="ko-KR" altLang="en-US" dirty="0" err="1" smtClean="0"/>
              <a:t>수업태도를</a:t>
            </a:r>
            <a:r>
              <a:rPr lang="ko-KR" altLang="en-US" dirty="0" smtClean="0"/>
              <a:t> 관리하기 용이해집니다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2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 </a:t>
            </a:r>
            <a:r>
              <a:rPr lang="ko-KR" altLang="en-US" dirty="0" err="1" smtClean="0"/>
              <a:t>진행사항입니다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213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현재는 다음과 같은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화상회의 </a:t>
            </a:r>
            <a:r>
              <a:rPr lang="ko-KR" altLang="en-US" dirty="0" err="1" smtClean="0"/>
              <a:t>학습데이터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출결관리</a:t>
            </a:r>
            <a:r>
              <a:rPr lang="ko-KR" altLang="en-US" dirty="0" smtClean="0"/>
              <a:t> 등의 기능에 대해 와이어프레임을 간략히 </a:t>
            </a:r>
            <a:r>
              <a:rPr lang="ko-KR" altLang="en-US" dirty="0" err="1" smtClean="0"/>
              <a:t>구상해두었습니다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55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ERD </a:t>
            </a:r>
            <a:r>
              <a:rPr lang="ko-KR" altLang="en-US" dirty="0" smtClean="0"/>
              <a:t>다이어그램은 </a:t>
            </a:r>
            <a:r>
              <a:rPr lang="en-US" altLang="ko-KR" dirty="0" err="1" smtClean="0"/>
              <a:t>aquerytool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사용하여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테이블로 다음과 같이 구성하였습니다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0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프로젝트 설명은 다음의 목차와 같이 프로젝트 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진행사항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팀원소개</a:t>
            </a:r>
            <a:r>
              <a:rPr lang="ko-KR" altLang="en-US" dirty="0" smtClean="0"/>
              <a:t> 순으로 발표를 진행하겠습니다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83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서버와 클라이언트 간의 통신을 위해 </a:t>
            </a:r>
            <a:r>
              <a:rPr lang="en-US" altLang="ko-KR" dirty="0" smtClean="0"/>
              <a:t>RESTful API</a:t>
            </a:r>
            <a:r>
              <a:rPr lang="ko-KR" altLang="en-US" dirty="0" smtClean="0"/>
              <a:t>에 대한 기본 설계를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분반에 맞춰서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설계서를 문서화 해두고 있으며 계속 갱신해가고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15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기술스택은</a:t>
            </a:r>
            <a:r>
              <a:rPr lang="ko-KR" altLang="en-US" dirty="0" smtClean="0"/>
              <a:t> 다음과 같이 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90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중간발표까지 기본 설계를 완료하였고</a:t>
            </a:r>
            <a:r>
              <a:rPr lang="en-US" altLang="ko-KR" dirty="0" smtClean="0"/>
              <a:t>, AWS </a:t>
            </a:r>
            <a:r>
              <a:rPr lang="ko-KR" altLang="en-US" dirty="0" smtClean="0"/>
              <a:t>배포와 기본 데이터베이스에 필요에 따른 서버를 구축 완료하였습니다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앞으로 실질적인 코딩 주차로 들어가서 작업을 할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87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 팀원 소개입니다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791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구민진</a:t>
            </a:r>
            <a:r>
              <a:rPr lang="ko-KR" altLang="en-US" dirty="0" smtClean="0"/>
              <a:t> 팀장을 포함하여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프론트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 팀원으로 이루어져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29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36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질문 있으십니까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7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처음으로 프로젝트 기획에 대해 </a:t>
            </a:r>
            <a:r>
              <a:rPr lang="ko-KR" altLang="en-US" dirty="0" err="1" smtClean="0"/>
              <a:t>설명드리고자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7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출석현황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를 기반으로 한 학습태도 관리를 지원하는 </a:t>
            </a:r>
            <a:r>
              <a:rPr lang="ko-KR" altLang="en-US" dirty="0" err="1" smtClean="0"/>
              <a:t>화상수업</a:t>
            </a:r>
            <a:r>
              <a:rPr lang="ko-KR" altLang="en-US" dirty="0" smtClean="0"/>
              <a:t> 플랫폼을 제작하고자 기획하였습니다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8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저희가 왜 이 프로젝트를 기획하게 되었을까요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코로나</a:t>
            </a:r>
            <a:r>
              <a:rPr lang="en-US" altLang="ko-KR" dirty="0" smtClean="0"/>
              <a:t>19 </a:t>
            </a:r>
            <a:r>
              <a:rPr lang="ko-KR" altLang="en-US" dirty="0" smtClean="0"/>
              <a:t>상황에 따라 전세계적으로 원격교육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온라인 교육이 많이 확대되었는데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한국교육학술정보원의 자료에 따르면 이런 온라인수업의 실시로 인해 학생 간의 학습 수준 차이가 커졌다고 인식한다는 </a:t>
            </a:r>
            <a:r>
              <a:rPr lang="ko-KR" altLang="en-US" dirty="0" err="1" smtClean="0"/>
              <a:t>교사분들의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설문자료를</a:t>
            </a:r>
            <a:r>
              <a:rPr lang="ko-KR" altLang="en-US" dirty="0" smtClean="0"/>
              <a:t> 통해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이런 확대되는 </a:t>
            </a:r>
            <a:r>
              <a:rPr lang="ko-KR" altLang="en-US" dirty="0" err="1" smtClean="0"/>
              <a:t>교육격차에</a:t>
            </a:r>
            <a:r>
              <a:rPr lang="ko-KR" altLang="en-US" dirty="0" smtClean="0"/>
              <a:t> 대해 해소방안을 모색할 필요가 있다고 여겼습니다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76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온라인수업의 문제는 교수와 학생간의 </a:t>
            </a:r>
            <a:r>
              <a:rPr lang="ko-KR" altLang="en-US" dirty="0" err="1" smtClean="0"/>
              <a:t>소통부족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환경에 따른 </a:t>
            </a:r>
            <a:r>
              <a:rPr lang="ko-KR" altLang="en-US" dirty="0" err="1" smtClean="0"/>
              <a:t>집중저하에</a:t>
            </a:r>
            <a:r>
              <a:rPr lang="ko-KR" altLang="en-US" dirty="0" smtClean="0"/>
              <a:t> 따라 실질적인 양질의 실시간 쌍방향수업의 도입이 필요하다는 점과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12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 </a:t>
            </a:r>
            <a:r>
              <a:rPr lang="ko-KR" altLang="en-US" dirty="0" err="1" smtClean="0"/>
              <a:t>원격수업</a:t>
            </a:r>
            <a:r>
              <a:rPr lang="ko-KR" altLang="en-US" dirty="0" smtClean="0"/>
              <a:t> 진행 중에도 수업 태도 등의 지도에 어려움을 겪으며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수업태도를</a:t>
            </a:r>
            <a:r>
              <a:rPr lang="ko-KR" altLang="en-US" dirty="0" smtClean="0"/>
              <a:t> 관리할 수 있는 화상플랫폼의 부재가 크다는 점을 배경으로 저희 프로젝트를 기획하게 되었습니다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44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기능에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가지에 대해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</a:p>
          <a:p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출결관리</a:t>
            </a:r>
            <a:r>
              <a:rPr lang="ko-KR" altLang="en-US" dirty="0" smtClean="0"/>
              <a:t> 기능에 대해 </a:t>
            </a:r>
            <a:r>
              <a:rPr lang="ko-KR" altLang="en-US" dirty="0" err="1" smtClean="0"/>
              <a:t>설명드리고자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3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서비스에서 학생들이 수업 참여를 자동적으로 기록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조회하여서 정상적인 출석과 지각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조퇴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결석을 </a:t>
            </a:r>
            <a:r>
              <a:rPr lang="ko-KR" altLang="en-US" dirty="0" err="1" smtClean="0"/>
              <a:t>클래스별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월별로 한눈에 확인 가능한 </a:t>
            </a:r>
            <a:r>
              <a:rPr lang="ko-KR" altLang="en-US" dirty="0" err="1" smtClean="0"/>
              <a:t>출결확인</a:t>
            </a:r>
            <a:r>
              <a:rPr lang="ko-KR" altLang="en-US" dirty="0" smtClean="0"/>
              <a:t> 기능이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학생이 본인의 출결을 확인할 수 있을 </a:t>
            </a:r>
            <a:r>
              <a:rPr lang="ko-KR" altLang="en-US" dirty="0" err="1" smtClean="0"/>
              <a:t>뿐만아니라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교육자 또는 관리자가 수동으로 기록하지 않아도 자동으로 관리된다는 점에 큰 이점이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FE5A4-DCFE-4CF5-88CB-F5BD70A2C1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1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0.png"/><Relationship Id="rId24" Type="http://schemas.openxmlformats.org/officeDocument/2006/relationships/image" Target="../media/image42.png"/><Relationship Id="rId5" Type="http://schemas.openxmlformats.org/officeDocument/2006/relationships/image" Target="../media/image35.png"/><Relationship Id="rId15" Type="http://schemas.openxmlformats.org/officeDocument/2006/relationships/image" Target="../media/image74.png"/><Relationship Id="rId23" Type="http://schemas.openxmlformats.org/officeDocument/2006/relationships/image" Target="../media/image4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46.png"/><Relationship Id="rId18" Type="http://schemas.openxmlformats.org/officeDocument/2006/relationships/image" Target="../media/image8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85.pn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0.png"/><Relationship Id="rId24" Type="http://schemas.openxmlformats.org/officeDocument/2006/relationships/image" Target="../media/image42.png"/><Relationship Id="rId5" Type="http://schemas.openxmlformats.org/officeDocument/2006/relationships/image" Target="../media/image35.png"/><Relationship Id="rId15" Type="http://schemas.openxmlformats.org/officeDocument/2006/relationships/image" Target="../media/image74.png"/><Relationship Id="rId23" Type="http://schemas.openxmlformats.org/officeDocument/2006/relationships/image" Target="../media/image4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4.png"/><Relationship Id="rId5" Type="http://schemas.openxmlformats.org/officeDocument/2006/relationships/image" Target="../media/image34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9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5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0.png"/><Relationship Id="rId24" Type="http://schemas.openxmlformats.org/officeDocument/2006/relationships/image" Target="../media/image42.png"/><Relationship Id="rId5" Type="http://schemas.openxmlformats.org/officeDocument/2006/relationships/image" Target="../media/image35.png"/><Relationship Id="rId15" Type="http://schemas.openxmlformats.org/officeDocument/2006/relationships/image" Target="../media/image74.png"/><Relationship Id="rId23" Type="http://schemas.openxmlformats.org/officeDocument/2006/relationships/image" Target="../media/image4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46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97.pn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6.png"/><Relationship Id="rId5" Type="http://schemas.openxmlformats.org/officeDocument/2006/relationships/image" Target="../media/image35.png"/><Relationship Id="rId15" Type="http://schemas.openxmlformats.org/officeDocument/2006/relationships/image" Target="../media/image99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44.png"/><Relationship Id="rId1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29.png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33.png"/><Relationship Id="rId7" Type="http://schemas.openxmlformats.org/officeDocument/2006/relationships/image" Target="../media/image10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15.png"/><Relationship Id="rId3" Type="http://schemas.openxmlformats.org/officeDocument/2006/relationships/image" Target="../media/image33.png"/><Relationship Id="rId7" Type="http://schemas.openxmlformats.org/officeDocument/2006/relationships/image" Target="../media/image116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36.png"/><Relationship Id="rId10" Type="http://schemas.openxmlformats.org/officeDocument/2006/relationships/image" Target="../media/image43.png"/><Relationship Id="rId4" Type="http://schemas.openxmlformats.org/officeDocument/2006/relationships/image" Target="../media/image108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14.png"/><Relationship Id="rId3" Type="http://schemas.openxmlformats.org/officeDocument/2006/relationships/image" Target="../media/image33.png"/><Relationship Id="rId7" Type="http://schemas.openxmlformats.org/officeDocument/2006/relationships/image" Target="../media/image11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108.png"/><Relationship Id="rId9" Type="http://schemas.openxmlformats.org/officeDocument/2006/relationships/image" Target="../media/image120.png"/><Relationship Id="rId1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15.png"/><Relationship Id="rId3" Type="http://schemas.openxmlformats.org/officeDocument/2006/relationships/image" Target="../media/image36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13.png"/><Relationship Id="rId5" Type="http://schemas.openxmlformats.org/officeDocument/2006/relationships/image" Target="../media/image121.png"/><Relationship Id="rId10" Type="http://schemas.openxmlformats.org/officeDocument/2006/relationships/image" Target="../media/image42.png"/><Relationship Id="rId4" Type="http://schemas.openxmlformats.org/officeDocument/2006/relationships/image" Target="../media/image109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14.png"/><Relationship Id="rId3" Type="http://schemas.openxmlformats.org/officeDocument/2006/relationships/image" Target="../media/image33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26.png"/><Relationship Id="rId4" Type="http://schemas.openxmlformats.org/officeDocument/2006/relationships/image" Target="../media/image123.png"/><Relationship Id="rId9" Type="http://schemas.openxmlformats.org/officeDocument/2006/relationships/image" Target="../media/image125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29.png"/><Relationship Id="rId4" Type="http://schemas.openxmlformats.org/officeDocument/2006/relationships/image" Target="../media/image1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33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5" Type="http://schemas.openxmlformats.org/officeDocument/2006/relationships/image" Target="../media/image108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31" Type="http://schemas.openxmlformats.org/officeDocument/2006/relationships/image" Target="../media/image157.png"/><Relationship Id="rId4" Type="http://schemas.openxmlformats.org/officeDocument/2006/relationships/image" Target="../media/image132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1.png"/><Relationship Id="rId18" Type="http://schemas.openxmlformats.org/officeDocument/2006/relationships/image" Target="../media/image44.png"/><Relationship Id="rId3" Type="http://schemas.openxmlformats.org/officeDocument/2006/relationships/image" Target="../media/image33.png"/><Relationship Id="rId21" Type="http://schemas.openxmlformats.org/officeDocument/2006/relationships/image" Target="../media/image47.png"/><Relationship Id="rId7" Type="http://schemas.openxmlformats.org/officeDocument/2006/relationships/image" Target="../media/image37.png"/><Relationship Id="rId12" Type="http://schemas.openxmlformats.org/officeDocument/2006/relationships/image" Target="../media/image52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19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18" Type="http://schemas.openxmlformats.org/officeDocument/2006/relationships/image" Target="../media/image43.png"/><Relationship Id="rId3" Type="http://schemas.openxmlformats.org/officeDocument/2006/relationships/image" Target="../media/image33.png"/><Relationship Id="rId21" Type="http://schemas.openxmlformats.org/officeDocument/2006/relationships/image" Target="../media/image45.png"/><Relationship Id="rId7" Type="http://schemas.openxmlformats.org/officeDocument/2006/relationships/image" Target="../media/image37.png"/><Relationship Id="rId12" Type="http://schemas.openxmlformats.org/officeDocument/2006/relationships/image" Target="../media/image57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6.png"/><Relationship Id="rId5" Type="http://schemas.openxmlformats.org/officeDocument/2006/relationships/image" Target="../media/image35.png"/><Relationship Id="rId15" Type="http://schemas.openxmlformats.org/officeDocument/2006/relationships/image" Target="../media/image31.png"/><Relationship Id="rId23" Type="http://schemas.openxmlformats.org/officeDocument/2006/relationships/image" Target="../media/image47.png"/><Relationship Id="rId10" Type="http://schemas.openxmlformats.org/officeDocument/2006/relationships/image" Target="../media/image50.png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Relationship Id="rId2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18" Type="http://schemas.openxmlformats.org/officeDocument/2006/relationships/image" Target="../media/image44.png"/><Relationship Id="rId3" Type="http://schemas.openxmlformats.org/officeDocument/2006/relationships/image" Target="../media/image33.png"/><Relationship Id="rId21" Type="http://schemas.openxmlformats.org/officeDocument/2006/relationships/image" Target="../media/image47.png"/><Relationship Id="rId7" Type="http://schemas.openxmlformats.org/officeDocument/2006/relationships/image" Target="../media/image37.png"/><Relationship Id="rId12" Type="http://schemas.openxmlformats.org/officeDocument/2006/relationships/image" Target="../media/image64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63.png"/><Relationship Id="rId5" Type="http://schemas.openxmlformats.org/officeDocument/2006/relationships/image" Target="../media/image35.png"/><Relationship Id="rId15" Type="http://schemas.openxmlformats.org/officeDocument/2006/relationships/image" Target="../media/image31.png"/><Relationship Id="rId10" Type="http://schemas.openxmlformats.org/officeDocument/2006/relationships/image" Target="../media/image32.png"/><Relationship Id="rId19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0.png"/><Relationship Id="rId24" Type="http://schemas.openxmlformats.org/officeDocument/2006/relationships/image" Target="../media/image42.png"/><Relationship Id="rId5" Type="http://schemas.openxmlformats.org/officeDocument/2006/relationships/image" Target="../media/image35.png"/><Relationship Id="rId15" Type="http://schemas.openxmlformats.org/officeDocument/2006/relationships/image" Target="../media/image74.png"/><Relationship Id="rId23" Type="http://schemas.openxmlformats.org/officeDocument/2006/relationships/image" Target="../media/image4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46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81.pn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9639" y="2106832"/>
            <a:ext cx="11708412" cy="9635353"/>
            <a:chOff x="-969639" y="2106832"/>
            <a:chExt cx="11708412" cy="9635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69639" y="2106832"/>
              <a:ext cx="11708412" cy="96353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2179" y="3699264"/>
            <a:ext cx="14499536" cy="18772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5445" y="5693618"/>
            <a:ext cx="9656410" cy="10971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40467" y="8712648"/>
            <a:ext cx="2866119" cy="754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46067" y="9051687"/>
            <a:ext cx="571659" cy="605169"/>
            <a:chOff x="12346067" y="9051687"/>
            <a:chExt cx="571659" cy="605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6067" y="9051687"/>
              <a:ext cx="571659" cy="605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8284" y="5940862"/>
            <a:ext cx="6214161" cy="493714"/>
            <a:chOff x="3758284" y="5940862"/>
            <a:chExt cx="6214161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8284" y="5940862"/>
              <a:ext cx="6214161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49516" y="9308559"/>
            <a:ext cx="5039158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31444" y="5250594"/>
            <a:ext cx="2286810" cy="1540096"/>
            <a:chOff x="13431444" y="5250594"/>
            <a:chExt cx="2286810" cy="1540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31444" y="5250594"/>
              <a:ext cx="2286810" cy="154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50512" y="5238134"/>
            <a:ext cx="2189901" cy="1093822"/>
            <a:chOff x="15550512" y="5238134"/>
            <a:chExt cx="2189901" cy="10938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50512" y="5238134"/>
              <a:ext cx="2189901" cy="10938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97984" y="5746364"/>
            <a:ext cx="1486185" cy="365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8666" y="3408636"/>
            <a:ext cx="2888223" cy="2403925"/>
            <a:chOff x="2908666" y="3408636"/>
            <a:chExt cx="2888223" cy="2403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8666" y="3408636"/>
              <a:ext cx="2888223" cy="2403925"/>
              <a:chOff x="2908666" y="3408636"/>
              <a:chExt cx="2888223" cy="240392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08666" y="3408636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3070" y="4464768"/>
              <a:ext cx="2675767" cy="95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4593" y="6096140"/>
            <a:ext cx="2888223" cy="2403925"/>
            <a:chOff x="6924593" y="6096140"/>
            <a:chExt cx="2888223" cy="240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4593" y="6096140"/>
              <a:ext cx="2888223" cy="2403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7662" y="6874912"/>
            <a:ext cx="2813792" cy="1397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1818" y="6096140"/>
            <a:ext cx="2888223" cy="2403925"/>
            <a:chOff x="14581818" y="6096140"/>
            <a:chExt cx="2888223" cy="24039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81818" y="6096140"/>
              <a:ext cx="2888223" cy="2403925"/>
              <a:chOff x="14581818" y="6096140"/>
              <a:chExt cx="2888223" cy="24039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81818" y="6096140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69675" y="7152272"/>
              <a:ext cx="2920838" cy="954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2622" y="3501255"/>
            <a:ext cx="2888223" cy="2403925"/>
            <a:chOff x="10842622" y="3501255"/>
            <a:chExt cx="2888223" cy="240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2622" y="3501255"/>
              <a:ext cx="2888223" cy="2403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30486" y="4557387"/>
            <a:ext cx="2390393" cy="954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94630" y="1861617"/>
            <a:ext cx="1684071" cy="16480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7291" y="4575969"/>
            <a:ext cx="1599959" cy="16480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8396" y="1954236"/>
            <a:ext cx="1581674" cy="16480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67746" y="4697436"/>
            <a:ext cx="1579845" cy="16480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58451" y="8879391"/>
            <a:ext cx="1820507" cy="888408"/>
            <a:chOff x="7458451" y="8879391"/>
            <a:chExt cx="1820507" cy="888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7458451" y="8879391"/>
              <a:ext cx="1820507" cy="88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16414" y="2113828"/>
            <a:ext cx="7869843" cy="4661035"/>
            <a:chOff x="2716414" y="2113828"/>
            <a:chExt cx="7869843" cy="46610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6414" y="2113828"/>
              <a:ext cx="7869843" cy="466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41186" y="7421425"/>
            <a:ext cx="8033155" cy="22214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99437" y="3407000"/>
            <a:ext cx="6171429" cy="3285382"/>
            <a:chOff x="11599437" y="3407000"/>
            <a:chExt cx="6171429" cy="32853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9437" y="3407000"/>
              <a:ext cx="6171429" cy="328538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3438" y="3636747"/>
            <a:ext cx="2493767" cy="9447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39430" y="4546850"/>
            <a:ext cx="2493764" cy="974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8666" y="3408636"/>
            <a:ext cx="2888223" cy="2403925"/>
            <a:chOff x="2908666" y="3408636"/>
            <a:chExt cx="2888223" cy="2403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8666" y="3408636"/>
              <a:ext cx="2888223" cy="2403925"/>
              <a:chOff x="2908666" y="3408636"/>
              <a:chExt cx="2888223" cy="240392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08666" y="3408636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3070" y="4464768"/>
              <a:ext cx="2675767" cy="95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4593" y="6096140"/>
            <a:ext cx="2888223" cy="2403925"/>
            <a:chOff x="6924593" y="6096140"/>
            <a:chExt cx="2888223" cy="240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4593" y="6096140"/>
              <a:ext cx="2888223" cy="2403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7662" y="6874912"/>
            <a:ext cx="2813792" cy="1397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1818" y="6096140"/>
            <a:ext cx="2888223" cy="2403925"/>
            <a:chOff x="14581818" y="6096140"/>
            <a:chExt cx="2888223" cy="24039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81818" y="6096140"/>
              <a:ext cx="2888223" cy="2403925"/>
              <a:chOff x="14581818" y="6096140"/>
              <a:chExt cx="2888223" cy="24039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81818" y="6096140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69675" y="7152272"/>
              <a:ext cx="2920838" cy="954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2622" y="3501255"/>
            <a:ext cx="2888223" cy="2403925"/>
            <a:chOff x="10842622" y="3501255"/>
            <a:chExt cx="2888223" cy="240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2622" y="3501255"/>
              <a:ext cx="2888223" cy="2403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30486" y="4557387"/>
            <a:ext cx="2390393" cy="954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94630" y="1861617"/>
            <a:ext cx="1684071" cy="16480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7291" y="4575969"/>
            <a:ext cx="1599959" cy="16480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8396" y="1954236"/>
            <a:ext cx="1581674" cy="16480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67746" y="4697436"/>
            <a:ext cx="1579845" cy="16480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27210" y="6292048"/>
            <a:ext cx="1820507" cy="888408"/>
            <a:chOff x="11427210" y="6292048"/>
            <a:chExt cx="1820507" cy="888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1427210" y="6292048"/>
              <a:ext cx="1820507" cy="88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88423" y="3388410"/>
            <a:ext cx="2517719" cy="3138110"/>
            <a:chOff x="2988423" y="3388410"/>
            <a:chExt cx="2517719" cy="31381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60000">
              <a:off x="2988423" y="3388410"/>
              <a:ext cx="2517719" cy="31381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57711" y="3014122"/>
            <a:ext cx="6908528" cy="3766610"/>
            <a:chOff x="6257711" y="3014122"/>
            <a:chExt cx="6908528" cy="37666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7711" y="3014122"/>
              <a:ext cx="6908528" cy="3766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650667" y="3328372"/>
            <a:ext cx="2517719" cy="3138110"/>
            <a:chOff x="13650667" y="3328372"/>
            <a:chExt cx="2517719" cy="31381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0667" y="3328372"/>
              <a:ext cx="2517719" cy="313811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23622" y="3877041"/>
            <a:ext cx="2041854" cy="110957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85866" y="4963337"/>
            <a:ext cx="2041854" cy="11101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13339" y="7844295"/>
            <a:ext cx="8493150" cy="156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8666" y="3408636"/>
            <a:ext cx="2888223" cy="2403925"/>
            <a:chOff x="2908666" y="3408636"/>
            <a:chExt cx="2888223" cy="2403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8666" y="3408636"/>
              <a:ext cx="2888223" cy="2403925"/>
              <a:chOff x="2908666" y="3408636"/>
              <a:chExt cx="2888223" cy="240392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08666" y="3408636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3070" y="4464768"/>
              <a:ext cx="2675767" cy="95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4593" y="6096140"/>
            <a:ext cx="2888223" cy="2403925"/>
            <a:chOff x="6924593" y="6096140"/>
            <a:chExt cx="2888223" cy="240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4593" y="6096140"/>
              <a:ext cx="2888223" cy="2403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7662" y="6874912"/>
            <a:ext cx="2813792" cy="1397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1818" y="6096140"/>
            <a:ext cx="2888223" cy="2403925"/>
            <a:chOff x="14581818" y="6096140"/>
            <a:chExt cx="2888223" cy="24039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81818" y="6096140"/>
              <a:ext cx="2888223" cy="2403925"/>
              <a:chOff x="14581818" y="6096140"/>
              <a:chExt cx="2888223" cy="24039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81818" y="6096140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69675" y="7152272"/>
              <a:ext cx="2920838" cy="954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2622" y="3501255"/>
            <a:ext cx="2888223" cy="2403925"/>
            <a:chOff x="10842622" y="3501255"/>
            <a:chExt cx="2888223" cy="240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2622" y="3501255"/>
              <a:ext cx="2888223" cy="2403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30486" y="4557387"/>
            <a:ext cx="2390393" cy="954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94630" y="1861617"/>
            <a:ext cx="1684071" cy="16480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7291" y="4575969"/>
            <a:ext cx="1599959" cy="16480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8396" y="1954236"/>
            <a:ext cx="1581674" cy="16480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67746" y="4697436"/>
            <a:ext cx="1579845" cy="16480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115676" y="8782515"/>
            <a:ext cx="1820507" cy="888408"/>
            <a:chOff x="15115676" y="8782515"/>
            <a:chExt cx="1820507" cy="888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5115676" y="8782515"/>
              <a:ext cx="1820507" cy="88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8347" y="1728009"/>
            <a:ext cx="5891085" cy="5086814"/>
            <a:chOff x="6768347" y="1728009"/>
            <a:chExt cx="5891085" cy="50868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8347" y="1728009"/>
              <a:ext cx="5891085" cy="5086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58760" y="7107261"/>
            <a:ext cx="7523682" cy="2872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54781" y="2704078"/>
            <a:ext cx="4288980" cy="2522929"/>
            <a:chOff x="2554781" y="2704078"/>
            <a:chExt cx="4288980" cy="25229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54781" y="2704078"/>
              <a:ext cx="4288980" cy="25229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64107" y="6348011"/>
            <a:ext cx="7485085" cy="13965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54781" y="5703946"/>
            <a:ext cx="4288980" cy="2522929"/>
            <a:chOff x="2554781" y="5703946"/>
            <a:chExt cx="4288980" cy="25229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4781" y="5703946"/>
              <a:ext cx="4288980" cy="25229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41859" y="3335849"/>
            <a:ext cx="13591200" cy="1396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3905" y="4274950"/>
            <a:ext cx="3805192" cy="12123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7580" y="3499741"/>
            <a:ext cx="2420415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979" y="3975087"/>
            <a:ext cx="3454059" cy="3107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349652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01172" y="1901368"/>
            <a:ext cx="15880008" cy="7466936"/>
            <a:chOff x="1341192" y="1470436"/>
            <a:chExt cx="15880008" cy="74669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77000" y="1788225"/>
              <a:ext cx="5029200" cy="7149147"/>
              <a:chOff x="6875978" y="1881319"/>
              <a:chExt cx="4533759" cy="61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75978" y="1881319"/>
                <a:ext cx="4533759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87200" y="1599293"/>
              <a:ext cx="5334000" cy="7338079"/>
              <a:chOff x="11788556" y="1881319"/>
              <a:chExt cx="4343768" cy="61714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88556" y="1881319"/>
                <a:ext cx="4343768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1192" y="1577690"/>
              <a:ext cx="4945308" cy="7325908"/>
              <a:chOff x="2037427" y="1776747"/>
              <a:chExt cx="4371558" cy="62760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37427" y="1776747"/>
                <a:ext cx="4371558" cy="6276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680246" y="1520760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로그인페이지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460" y="5178132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회원가입페이지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25554" y="1494360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화상플랫폼</a:t>
              </a:r>
              <a:r>
                <a:rPr lang="en-US" altLang="ko-KR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청강자</a:t>
              </a:r>
              <a:r>
                <a:rPr lang="en-US" altLang="ko-KR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97433" y="5215866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화상플랫폼</a:t>
              </a:r>
              <a:r>
                <a:rPr lang="en-US" altLang="ko-KR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강의자</a:t>
              </a:r>
              <a:r>
                <a:rPr lang="en-US" altLang="ko-KR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012064" y="1470436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출결관리</a:t>
              </a:r>
              <a:r>
                <a:rPr lang="en-US" altLang="ko-KR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청강자</a:t>
              </a:r>
              <a:r>
                <a:rPr lang="en-US" altLang="ko-KR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017563" y="5203904"/>
              <a:ext cx="2133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수업관리</a:t>
              </a:r>
              <a:r>
                <a:rPr lang="en-US" altLang="ko-KR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청강자</a:t>
              </a:r>
              <a:r>
                <a:rPr lang="en-US" altLang="ko-KR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2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23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31" name="Object 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24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30" name="Object 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5" name="Object 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26" name="Object 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27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9" name="Object 1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8" name="Object 1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3001" y="704056"/>
            <a:ext cx="2986223" cy="5714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107443"/>
            <a:ext cx="12344400" cy="7391400"/>
          </a:xfrm>
          <a:prstGeom prst="rect">
            <a:avLst/>
          </a:prstGeom>
        </p:spPr>
      </p:pic>
      <p:grpSp>
        <p:nvGrpSpPr>
          <p:cNvPr id="12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14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22" name="Object 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5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21" name="Object 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16" name="Object 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17" name="Object 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18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0" name="Object 1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19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0272" y="1309604"/>
            <a:ext cx="4931583" cy="1575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89620" y="6582354"/>
            <a:ext cx="2942094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72236" y="3437184"/>
            <a:ext cx="2282669" cy="2735570"/>
            <a:chOff x="3972236" y="3437184"/>
            <a:chExt cx="2282669" cy="2735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2236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79998" y="4300278"/>
            <a:ext cx="1266255" cy="5714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14181" y="4548986"/>
            <a:ext cx="1651918" cy="16256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5066" y="6959800"/>
            <a:ext cx="2917009" cy="326400"/>
            <a:chOff x="3655066" y="6959800"/>
            <a:chExt cx="2917009" cy="3264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5066" y="6959800"/>
              <a:ext cx="2917009" cy="3264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7243" y="6582354"/>
            <a:ext cx="2601468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01525" y="3437184"/>
            <a:ext cx="2282669" cy="2735570"/>
            <a:chOff x="8001525" y="3437184"/>
            <a:chExt cx="2282669" cy="27355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1525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09961" y="7327494"/>
            <a:ext cx="4206802" cy="11166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287" y="4300278"/>
            <a:ext cx="1266255" cy="5714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52103" y="4548986"/>
            <a:ext cx="1828179" cy="16256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87548" y="6959800"/>
            <a:ext cx="2910624" cy="326400"/>
            <a:chOff x="7687548" y="6959800"/>
            <a:chExt cx="2910624" cy="3264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87548" y="6959800"/>
              <a:ext cx="2910624" cy="3264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35620" y="6582354"/>
            <a:ext cx="2614167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39860" y="3437184"/>
            <a:ext cx="2282669" cy="2735570"/>
            <a:chOff x="12139860" y="3437184"/>
            <a:chExt cx="2282669" cy="27355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9860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47622" y="4300278"/>
            <a:ext cx="1266255" cy="57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58091" y="4548986"/>
            <a:ext cx="1863278" cy="16256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22690" y="6959800"/>
            <a:ext cx="2917009" cy="326400"/>
            <a:chOff x="11822690" y="6959800"/>
            <a:chExt cx="2917009" cy="3264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22690" y="6959800"/>
              <a:ext cx="2917009" cy="3264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92723" y="7367637"/>
            <a:ext cx="1147100" cy="14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3001" y="704056"/>
            <a:ext cx="3341611" cy="57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4958" y="1833038"/>
            <a:ext cx="7089872" cy="7613285"/>
            <a:chOff x="2622104" y="1827699"/>
            <a:chExt cx="7089872" cy="7613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2104" y="1827699"/>
              <a:ext cx="7089872" cy="7613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5031" y="2577096"/>
            <a:ext cx="7025055" cy="5652470"/>
            <a:chOff x="10147198" y="2726056"/>
            <a:chExt cx="7025055" cy="56524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7198" y="2726056"/>
              <a:ext cx="7025055" cy="5652470"/>
            </a:xfrm>
            <a:prstGeom prst="rect">
              <a:avLst/>
            </a:prstGeom>
          </p:spPr>
        </p:pic>
      </p:grpSp>
      <p:grpSp>
        <p:nvGrpSpPr>
          <p:cNvPr id="13" name="그룹 1001"/>
          <p:cNvGrpSpPr/>
          <p:nvPr/>
        </p:nvGrpSpPr>
        <p:grpSpPr>
          <a:xfrm>
            <a:off x="-222137" y="1818491"/>
            <a:ext cx="2512172" cy="2116563"/>
            <a:chOff x="-199115" y="1495481"/>
            <a:chExt cx="2512172" cy="2116563"/>
          </a:xfrm>
        </p:grpSpPr>
        <p:grpSp>
          <p:nvGrpSpPr>
            <p:cNvPr id="14" name="그룹 1002"/>
            <p:cNvGrpSpPr/>
            <p:nvPr/>
          </p:nvGrpSpPr>
          <p:grpSpPr>
            <a:xfrm>
              <a:off x="-361" y="1495481"/>
              <a:ext cx="2114664" cy="620855"/>
              <a:chOff x="-361" y="1495481"/>
              <a:chExt cx="2114664" cy="620855"/>
            </a:xfrm>
          </p:grpSpPr>
          <p:pic>
            <p:nvPicPr>
              <p:cNvPr id="23" name="Object 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61" y="1495481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6" name="그룹 1003"/>
            <p:cNvGrpSpPr/>
            <p:nvPr/>
          </p:nvGrpSpPr>
          <p:grpSpPr>
            <a:xfrm>
              <a:off x="-361" y="2249237"/>
              <a:ext cx="2114664" cy="620855"/>
              <a:chOff x="-361" y="2249237"/>
              <a:chExt cx="2114664" cy="620855"/>
            </a:xfrm>
          </p:grpSpPr>
          <p:pic>
            <p:nvPicPr>
              <p:cNvPr id="22" name="Object 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61" y="224923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571" y="1577343"/>
              <a:ext cx="1145500" cy="548557"/>
            </a:xfrm>
            <a:prstGeom prst="rect">
              <a:avLst/>
            </a:prstGeom>
          </p:spPr>
        </p:pic>
        <p:pic>
          <p:nvPicPr>
            <p:cNvPr id="18" name="Object 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677" y="2203524"/>
              <a:ext cx="1675789" cy="658190"/>
            </a:xfrm>
            <a:prstGeom prst="rect">
              <a:avLst/>
            </a:prstGeom>
          </p:spPr>
        </p:pic>
        <p:grpSp>
          <p:nvGrpSpPr>
            <p:cNvPr id="19" name="그룹 1004"/>
            <p:cNvGrpSpPr/>
            <p:nvPr/>
          </p:nvGrpSpPr>
          <p:grpSpPr>
            <a:xfrm>
              <a:off x="9163" y="2991190"/>
              <a:ext cx="2114664" cy="620855"/>
              <a:chOff x="9163" y="2991190"/>
              <a:chExt cx="2114664" cy="620855"/>
            </a:xfrm>
          </p:grpSpPr>
          <p:pic>
            <p:nvPicPr>
              <p:cNvPr id="21" name="Object 1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63" y="2991190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0" name="Object 1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39114" y="3090789"/>
              <a:ext cx="2414724" cy="4799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1259958"/>
            <a:ext cx="13944600" cy="8760342"/>
          </a:xfrm>
          <a:prstGeom prst="rect">
            <a:avLst/>
          </a:prstGeom>
        </p:spPr>
      </p:pic>
      <p:grpSp>
        <p:nvGrpSpPr>
          <p:cNvPr id="14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grpSp>
        <p:nvGrpSpPr>
          <p:cNvPr id="17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8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077" y="704056"/>
            <a:ext cx="2616074" cy="571416"/>
          </a:xfrm>
          <a:prstGeom prst="rect">
            <a:avLst/>
          </a:prstGeom>
        </p:spPr>
      </p:pic>
      <p:grpSp>
        <p:nvGrpSpPr>
          <p:cNvPr id="20" name="그룹 1005"/>
          <p:cNvGrpSpPr/>
          <p:nvPr/>
        </p:nvGrpSpPr>
        <p:grpSpPr>
          <a:xfrm>
            <a:off x="-192928" y="1815860"/>
            <a:ext cx="2512172" cy="2116563"/>
            <a:chOff x="-187921" y="4084576"/>
            <a:chExt cx="2512172" cy="2116563"/>
          </a:xfrm>
        </p:grpSpPr>
        <p:grpSp>
          <p:nvGrpSpPr>
            <p:cNvPr id="21" name="그룹 1006"/>
            <p:cNvGrpSpPr/>
            <p:nvPr/>
          </p:nvGrpSpPr>
          <p:grpSpPr>
            <a:xfrm>
              <a:off x="10833" y="4084576"/>
              <a:ext cx="2114664" cy="620855"/>
              <a:chOff x="10833" y="4084576"/>
              <a:chExt cx="2114664" cy="620855"/>
            </a:xfrm>
          </p:grpSpPr>
          <p:pic>
            <p:nvPicPr>
              <p:cNvPr id="29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33" y="40845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22" name="그룹 1007"/>
            <p:cNvGrpSpPr/>
            <p:nvPr/>
          </p:nvGrpSpPr>
          <p:grpSpPr>
            <a:xfrm>
              <a:off x="10833" y="4838332"/>
              <a:ext cx="2114664" cy="620855"/>
              <a:chOff x="10833" y="4838332"/>
              <a:chExt cx="2114664" cy="620855"/>
            </a:xfrm>
          </p:grpSpPr>
          <p:pic>
            <p:nvPicPr>
              <p:cNvPr id="28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33" y="48383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765" y="4166438"/>
              <a:ext cx="1145500" cy="5485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871" y="4792618"/>
              <a:ext cx="1675789" cy="658190"/>
            </a:xfrm>
            <a:prstGeom prst="rect">
              <a:avLst/>
            </a:prstGeom>
          </p:spPr>
        </p:pic>
        <p:grpSp>
          <p:nvGrpSpPr>
            <p:cNvPr id="25" name="그룹 1008"/>
            <p:cNvGrpSpPr/>
            <p:nvPr/>
          </p:nvGrpSpPr>
          <p:grpSpPr>
            <a:xfrm>
              <a:off x="20357" y="5580284"/>
              <a:ext cx="2114664" cy="620855"/>
              <a:chOff x="20357" y="5580284"/>
              <a:chExt cx="2114664" cy="620855"/>
            </a:xfrm>
          </p:grpSpPr>
          <p:pic>
            <p:nvPicPr>
              <p:cNvPr id="27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357" y="5580284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6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27920" y="5679883"/>
              <a:ext cx="2414724" cy="479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3129711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81957" cy="61218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752244" y="1294175"/>
            <a:ext cx="14985794" cy="8680789"/>
            <a:chOff x="1981200" y="1275471"/>
            <a:chExt cx="14985794" cy="86807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81200" y="1275471"/>
              <a:ext cx="14985794" cy="8111061"/>
              <a:chOff x="1945550" y="1394753"/>
              <a:chExt cx="14985794" cy="81110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45550" y="1394753"/>
                <a:ext cx="14985794" cy="81110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036650" y="2143209"/>
              <a:ext cx="605319" cy="388626"/>
              <a:chOff x="8253356" y="2283150"/>
              <a:chExt cx="605319" cy="3886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53356" y="2283150"/>
                <a:ext cx="605319" cy="38862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93478" y="1658482"/>
              <a:ext cx="728972" cy="550081"/>
            </a:xfrm>
            <a:prstGeom prst="rect">
              <a:avLst/>
            </a:prstGeom>
          </p:spPr>
        </p:pic>
        <p:sp>
          <p:nvSpPr>
            <p:cNvPr id="4" name="왼쪽/오른쪽 화살표 3"/>
            <p:cNvSpPr/>
            <p:nvPr/>
          </p:nvSpPr>
          <p:spPr>
            <a:xfrm>
              <a:off x="3694036" y="9386532"/>
              <a:ext cx="5029200" cy="569728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/오른쪽 화살표 17"/>
            <p:cNvSpPr/>
            <p:nvPr/>
          </p:nvSpPr>
          <p:spPr>
            <a:xfrm>
              <a:off x="8828586" y="9386532"/>
              <a:ext cx="7971064" cy="5697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151450" y="9453585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DX선진시대" panose="02020600000000000000" pitchFamily="18" charset="-127"/>
                  <a:ea typeface="DX선진시대" panose="02020600000000000000" pitchFamily="18" charset="-127"/>
                </a:rPr>
                <a:t>To Do</a:t>
              </a:r>
              <a:endParaRPr lang="ko-KR" altLang="en-US" sz="2400" dirty="0">
                <a:solidFill>
                  <a:schemeClr val="bg1"/>
                </a:solidFill>
                <a:latin typeface="DX선진시대" panose="02020600000000000000" pitchFamily="18" charset="-127"/>
                <a:ea typeface="DX선진시대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74450" y="9453585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DX선진시대" panose="02020600000000000000" pitchFamily="18" charset="-127"/>
                  <a:ea typeface="DX선진시대" panose="02020600000000000000" pitchFamily="18" charset="-127"/>
                </a:rPr>
                <a:t>Done</a:t>
              </a:r>
              <a:endParaRPr lang="ko-KR" altLang="en-US" sz="2400" dirty="0">
                <a:solidFill>
                  <a:schemeClr val="bg1"/>
                </a:solidFill>
                <a:latin typeface="DX선진시대" panose="02020600000000000000" pitchFamily="18" charset="-127"/>
                <a:ea typeface="DX선진시대" panose="02020600000000000000" pitchFamily="18" charset="-127"/>
              </a:endParaRPr>
            </a:p>
          </p:txBody>
        </p:sp>
      </p:grpSp>
      <p:grpSp>
        <p:nvGrpSpPr>
          <p:cNvPr id="30" name="그룹 1009"/>
          <p:cNvGrpSpPr/>
          <p:nvPr/>
        </p:nvGrpSpPr>
        <p:grpSpPr>
          <a:xfrm>
            <a:off x="-226172" y="1667276"/>
            <a:ext cx="2512172" cy="2116563"/>
            <a:chOff x="-198754" y="6829439"/>
            <a:chExt cx="2512172" cy="2116563"/>
          </a:xfrm>
        </p:grpSpPr>
        <p:grpSp>
          <p:nvGrpSpPr>
            <p:cNvPr id="31" name="그룹 1010"/>
            <p:cNvGrpSpPr/>
            <p:nvPr/>
          </p:nvGrpSpPr>
          <p:grpSpPr>
            <a:xfrm>
              <a:off x="0" y="6829439"/>
              <a:ext cx="2114664" cy="620855"/>
              <a:chOff x="0" y="6829439"/>
              <a:chExt cx="2114664" cy="620855"/>
            </a:xfrm>
          </p:grpSpPr>
          <p:pic>
            <p:nvPicPr>
              <p:cNvPr id="39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6829439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32" name="그룹 1011"/>
            <p:cNvGrpSpPr/>
            <p:nvPr/>
          </p:nvGrpSpPr>
          <p:grpSpPr>
            <a:xfrm>
              <a:off x="0" y="7583195"/>
              <a:ext cx="2114664" cy="620855"/>
              <a:chOff x="0" y="7583195"/>
              <a:chExt cx="2114664" cy="620855"/>
            </a:xfrm>
          </p:grpSpPr>
          <p:pic>
            <p:nvPicPr>
              <p:cNvPr id="38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758319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3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932" y="6911301"/>
              <a:ext cx="1145500" cy="548557"/>
            </a:xfrm>
            <a:prstGeom prst="rect">
              <a:avLst/>
            </a:prstGeom>
          </p:spPr>
        </p:pic>
        <p:pic>
          <p:nvPicPr>
            <p:cNvPr id="34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038" y="7537482"/>
              <a:ext cx="1675789" cy="658190"/>
            </a:xfrm>
            <a:prstGeom prst="rect">
              <a:avLst/>
            </a:prstGeom>
          </p:spPr>
        </p:pic>
        <p:grpSp>
          <p:nvGrpSpPr>
            <p:cNvPr id="35" name="그룹 1012"/>
            <p:cNvGrpSpPr/>
            <p:nvPr/>
          </p:nvGrpSpPr>
          <p:grpSpPr>
            <a:xfrm>
              <a:off x="9524" y="8325147"/>
              <a:ext cx="2114664" cy="620855"/>
              <a:chOff x="9524" y="8325147"/>
              <a:chExt cx="2114664" cy="620855"/>
            </a:xfrm>
          </p:grpSpPr>
          <p:pic>
            <p:nvPicPr>
              <p:cNvPr id="37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24" y="8325147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6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38753" y="8424747"/>
              <a:ext cx="2414724" cy="4799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5066" y="832640"/>
            <a:ext cx="13328695" cy="8660186"/>
            <a:chOff x="2455066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5066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3926" y="4274954"/>
            <a:ext cx="3832132" cy="12123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7580" y="3499741"/>
            <a:ext cx="2420415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983" y="3975087"/>
            <a:ext cx="3459245" cy="3107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261416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7"/>
            <a:ext cx="682977" cy="61218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52664" y="2891051"/>
            <a:ext cx="2454110" cy="3010305"/>
            <a:chOff x="2100840" y="2392107"/>
            <a:chExt cx="2454110" cy="30103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0840" y="2392107"/>
              <a:ext cx="2454110" cy="30103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15323" y="3365327"/>
            <a:ext cx="2092644" cy="2536029"/>
            <a:chOff x="5063499" y="2866383"/>
            <a:chExt cx="2092644" cy="25360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3499" y="2866383"/>
              <a:ext cx="2092644" cy="25360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70609" y="3259833"/>
            <a:ext cx="2081101" cy="2641524"/>
            <a:chOff x="7918785" y="2760889"/>
            <a:chExt cx="2081101" cy="264152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8785" y="2760889"/>
              <a:ext cx="2081101" cy="26415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51258" y="3460265"/>
            <a:ext cx="2523368" cy="2643746"/>
            <a:chOff x="13699434" y="2961321"/>
            <a:chExt cx="2523368" cy="264374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99434" y="2961321"/>
              <a:ext cx="2523368" cy="26437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00786" y="2561829"/>
            <a:ext cx="2684856" cy="3475516"/>
            <a:chOff x="10548962" y="2062885"/>
            <a:chExt cx="2684856" cy="347551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48962" y="2062885"/>
              <a:ext cx="2684856" cy="347551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2022184" y="6179289"/>
            <a:ext cx="14375903" cy="2319854"/>
            <a:chOff x="2206126" y="6531964"/>
            <a:chExt cx="14375903" cy="231985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317005" y="6531964"/>
              <a:ext cx="1098152" cy="1098152"/>
              <a:chOff x="15184573" y="5616789"/>
              <a:chExt cx="1098152" cy="109815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84573" y="5616789"/>
                <a:ext cx="1098152" cy="1098152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206126" y="6532483"/>
              <a:ext cx="14375903" cy="2319335"/>
              <a:chOff x="2096762" y="5579067"/>
              <a:chExt cx="14375903" cy="231933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3652548" y="5818430"/>
                <a:ext cx="2458189" cy="2079972"/>
                <a:chOff x="13652548" y="5818430"/>
                <a:chExt cx="2458189" cy="2079972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652548" y="5818430"/>
                  <a:ext cx="2458189" cy="2079972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42677" y="5598504"/>
                <a:ext cx="1229988" cy="1097115"/>
              </a:xfrm>
              <a:prstGeom prst="rect">
                <a:avLst/>
              </a:prstGeom>
            </p:spPr>
          </p:pic>
          <p:grpSp>
            <p:nvGrpSpPr>
              <p:cNvPr id="2" name="그룹 1"/>
              <p:cNvGrpSpPr/>
              <p:nvPr/>
            </p:nvGrpSpPr>
            <p:grpSpPr>
              <a:xfrm>
                <a:off x="2096762" y="5579067"/>
                <a:ext cx="13110879" cy="2319334"/>
                <a:chOff x="2096762" y="5579067"/>
                <a:chExt cx="13110879" cy="2319334"/>
              </a:xfrm>
            </p:grpSpPr>
            <p:grpSp>
              <p:nvGrpSpPr>
                <p:cNvPr id="1003" name="그룹 1003"/>
                <p:cNvGrpSpPr/>
                <p:nvPr/>
              </p:nvGrpSpPr>
              <p:grpSpPr>
                <a:xfrm>
                  <a:off x="2096762" y="5806708"/>
                  <a:ext cx="2458189" cy="2091693"/>
                  <a:chOff x="2096762" y="5806708"/>
                  <a:chExt cx="2458189" cy="2091693"/>
                </a:xfrm>
              </p:grpSpPr>
              <p:pic>
                <p:nvPicPr>
                  <p:cNvPr id="12" name="Object 11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2096762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351012" y="6025348"/>
                  <a:ext cx="1338840" cy="685697"/>
                </a:xfrm>
                <a:prstGeom prst="rect">
                  <a:avLst/>
                </a:prstGeom>
              </p:spPr>
            </p:pic>
            <p:grpSp>
              <p:nvGrpSpPr>
                <p:cNvPr id="1004" name="그룹 1004"/>
                <p:cNvGrpSpPr/>
                <p:nvPr/>
              </p:nvGrpSpPr>
              <p:grpSpPr>
                <a:xfrm>
                  <a:off x="3628787" y="5605067"/>
                  <a:ext cx="1098152" cy="1098152"/>
                  <a:chOff x="3628787" y="5605067"/>
                  <a:chExt cx="1098152" cy="1098152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3628787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5" name="그룹 1005"/>
                <p:cNvGrpSpPr/>
                <p:nvPr/>
              </p:nvGrpSpPr>
              <p:grpSpPr>
                <a:xfrm>
                  <a:off x="4880727" y="5806708"/>
                  <a:ext cx="2458189" cy="2091693"/>
                  <a:chOff x="4880727" y="5806708"/>
                  <a:chExt cx="2458189" cy="2091693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4880727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6" name="그룹 1006"/>
                <p:cNvGrpSpPr/>
                <p:nvPr/>
              </p:nvGrpSpPr>
              <p:grpSpPr>
                <a:xfrm>
                  <a:off x="6549273" y="5605067"/>
                  <a:ext cx="1098152" cy="1098152"/>
                  <a:chOff x="6549273" y="5605067"/>
                  <a:chExt cx="1098152" cy="1098152"/>
                </a:xfrm>
              </p:grpSpPr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6549273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7918785" y="5806708"/>
                  <a:ext cx="2458189" cy="2091693"/>
                  <a:chOff x="7918785" y="5806708"/>
                  <a:chExt cx="2458189" cy="2091693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7918785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9450810" y="5605067"/>
                  <a:ext cx="1098152" cy="1098152"/>
                  <a:chOff x="9450810" y="5605067"/>
                  <a:chExt cx="1098152" cy="1098152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9450810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0848640" y="5806708"/>
                  <a:ext cx="2458189" cy="2091693"/>
                  <a:chOff x="10848640" y="5806708"/>
                  <a:chExt cx="2458189" cy="2091693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0848640" y="5806708"/>
                    <a:ext cx="2458189" cy="2091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12380665" y="5605067"/>
                  <a:ext cx="1098152" cy="1098152"/>
                  <a:chOff x="12380665" y="5605067"/>
                  <a:chExt cx="1098152" cy="1098152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2380665" y="5605067"/>
                    <a:ext cx="1098152" cy="10981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9558807" y="5615834"/>
                  <a:ext cx="1171475" cy="1105311"/>
                </a:xfrm>
                <a:prstGeom prst="rect">
                  <a:avLst/>
                </a:prstGeom>
              </p:spPr>
            </p:pic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2488663" y="5592391"/>
                  <a:ext cx="1171475" cy="1105311"/>
                </a:xfrm>
                <a:prstGeom prst="rect">
                  <a:avLst/>
                </a:prstGeom>
              </p:spPr>
            </p:pic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3683961" y="5584195"/>
                  <a:ext cx="1229988" cy="1097115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607378" y="5579067"/>
                  <a:ext cx="1229988" cy="1097115"/>
                </a:xfrm>
                <a:prstGeom prst="rect">
                  <a:avLst/>
                </a:prstGeom>
              </p:spPr>
            </p:pic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146876" y="6025348"/>
                  <a:ext cx="1323603" cy="685697"/>
                </a:xfrm>
                <a:prstGeom prst="rect">
                  <a:avLst/>
                </a:prstGeom>
              </p:spPr>
            </p:pic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8096924" y="6015824"/>
                  <a:ext cx="1323603" cy="685697"/>
                </a:xfrm>
                <a:prstGeom prst="rect">
                  <a:avLst/>
                </a:prstGeom>
              </p:spPr>
            </p:pic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1028673" y="5987780"/>
                  <a:ext cx="1335031" cy="685697"/>
                </a:xfrm>
                <a:prstGeom prst="rect">
                  <a:avLst/>
                </a:prstGeom>
              </p:spPr>
            </p:pic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3886324" y="6015824"/>
                  <a:ext cx="1321317" cy="685697"/>
                </a:xfrm>
                <a:prstGeom prst="rect">
                  <a:avLst/>
                </a:prstGeom>
              </p:spPr>
            </p:pic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2317157" y="6806842"/>
                  <a:ext cx="2080253" cy="548558"/>
                </a:xfrm>
                <a:prstGeom prst="rect">
                  <a:avLst/>
                </a:prstGeom>
              </p:spPr>
            </p:pic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5088115" y="6806842"/>
                  <a:ext cx="2118952" cy="548557"/>
                </a:xfrm>
                <a:prstGeom prst="rect">
                  <a:avLst/>
                </a:prstGeom>
              </p:spPr>
            </p:pic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8081674" y="6806842"/>
                  <a:ext cx="2118952" cy="548557"/>
                </a:xfrm>
                <a:prstGeom prst="rect">
                  <a:avLst/>
                </a:prstGeom>
              </p:spPr>
            </p:pic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1030577" y="6804644"/>
                  <a:ext cx="2118952" cy="548557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843034" y="6806842"/>
                <a:ext cx="2118952" cy="5485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5600" y="2095500"/>
            <a:ext cx="2410812" cy="1407850"/>
            <a:chOff x="10277687" y="1639791"/>
            <a:chExt cx="2410812" cy="1407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7687" y="1639791"/>
              <a:ext cx="2410812" cy="14078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3337" y="4516546"/>
            <a:ext cx="7821184" cy="18772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94683" y="5870984"/>
            <a:ext cx="6372173" cy="493714"/>
            <a:chOff x="5956770" y="5415275"/>
            <a:chExt cx="6372173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6770" y="5415275"/>
              <a:ext cx="6372173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66857" y="5392419"/>
            <a:ext cx="719110" cy="798125"/>
            <a:chOff x="12328944" y="4936710"/>
            <a:chExt cx="719110" cy="7981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8944" y="4936710"/>
              <a:ext cx="719110" cy="798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10544" y="3039368"/>
            <a:ext cx="1940452" cy="1306835"/>
            <a:chOff x="8172631" y="2583659"/>
            <a:chExt cx="1940452" cy="13068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2631" y="2583659"/>
              <a:ext cx="1940452" cy="13068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4018" y="2768949"/>
            <a:ext cx="1486185" cy="365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5427" y="4060836"/>
            <a:ext cx="5961883" cy="18772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56770" y="5415275"/>
            <a:ext cx="6372173" cy="493714"/>
            <a:chOff x="5956770" y="5415275"/>
            <a:chExt cx="6372173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6770" y="5415275"/>
              <a:ext cx="6372173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8944" y="4936710"/>
            <a:ext cx="719110" cy="798125"/>
            <a:chOff x="12328944" y="4936710"/>
            <a:chExt cx="719110" cy="7981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8944" y="4936710"/>
              <a:ext cx="719110" cy="7981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97259" y="4115123"/>
            <a:ext cx="4491137" cy="1212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7580" y="3499741"/>
            <a:ext cx="2420415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1788" y="3975087"/>
            <a:ext cx="3156992" cy="3107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843" y="6743700"/>
            <a:ext cx="9105779" cy="1862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77000" y="2175431"/>
            <a:ext cx="7467775" cy="3974783"/>
            <a:chOff x="5978088" y="2081993"/>
            <a:chExt cx="7467775" cy="39747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8088" y="2081993"/>
              <a:ext cx="7467775" cy="3974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3445" y="7214088"/>
            <a:ext cx="642398" cy="581466"/>
            <a:chOff x="4843445" y="7214088"/>
            <a:chExt cx="642398" cy="581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3445" y="7214088"/>
              <a:ext cx="642398" cy="581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98772" y="7247704"/>
            <a:ext cx="642398" cy="581466"/>
            <a:chOff x="14698772" y="7247704"/>
            <a:chExt cx="642398" cy="581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98772" y="7247704"/>
              <a:ext cx="642398" cy="581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17244" y="2235497"/>
            <a:ext cx="7177084" cy="7454812"/>
            <a:chOff x="2417244" y="2235497"/>
            <a:chExt cx="7177084" cy="74548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04774" y="-1029378"/>
              <a:ext cx="14361905" cy="1491428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7244" y="2235497"/>
              <a:ext cx="7177084" cy="7454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7763" y="2267995"/>
            <a:ext cx="6587068" cy="4587162"/>
            <a:chOff x="10577763" y="2267995"/>
            <a:chExt cx="6587068" cy="45871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7763" y="2267995"/>
              <a:ext cx="6587068" cy="45871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56923" y="3620022"/>
            <a:ext cx="5290239" cy="15974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7528" y="2193194"/>
            <a:ext cx="2727700" cy="9439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77763" y="7035431"/>
            <a:ext cx="642398" cy="581466"/>
            <a:chOff x="10577763" y="7035431"/>
            <a:chExt cx="642398" cy="5814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77763" y="7035431"/>
              <a:ext cx="642398" cy="581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47804" y="8873499"/>
            <a:ext cx="642398" cy="581466"/>
            <a:chOff x="16947804" y="8873499"/>
            <a:chExt cx="642398" cy="5814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47804" y="8873499"/>
              <a:ext cx="642398" cy="5814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16300" y="7426501"/>
            <a:ext cx="7303136" cy="14171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2393800" y="6896100"/>
            <a:ext cx="4114800" cy="5713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175978" y="7581900"/>
            <a:ext cx="4114800" cy="12267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02299" y="-1045941"/>
            <a:ext cx="11971429" cy="14180952"/>
            <a:chOff x="7902299" y="-1045941"/>
            <a:chExt cx="11971429" cy="141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2299" y="-1045941"/>
              <a:ext cx="11971429" cy="141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0570" y="2321041"/>
              <a:ext cx="5981900" cy="7089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1213" y="2213831"/>
            <a:ext cx="6587068" cy="4587162"/>
            <a:chOff x="3281213" y="2213831"/>
            <a:chExt cx="6587068" cy="45871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81213" y="2213831"/>
              <a:ext cx="6587068" cy="4587162"/>
              <a:chOff x="3281213" y="2213831"/>
              <a:chExt cx="6587068" cy="45871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81213" y="2213831"/>
                <a:ext cx="6587068" cy="458716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1854" y="3192861"/>
              <a:ext cx="4176935" cy="11047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7717" y="2248077"/>
              <a:ext cx="2814555" cy="82283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37222" y="3879483"/>
              <a:ext cx="4597366" cy="153367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174412" y="4008362"/>
              <a:ext cx="423486" cy="423486"/>
              <a:chOff x="4174412" y="4008362"/>
              <a:chExt cx="423486" cy="4234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74412" y="4008362"/>
                <a:ext cx="423486" cy="4234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74412" y="4650518"/>
              <a:ext cx="423486" cy="423486"/>
              <a:chOff x="4174412" y="4650518"/>
              <a:chExt cx="423486" cy="4234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74412" y="4650518"/>
                <a:ext cx="423486" cy="42348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59823" y="6883956"/>
            <a:ext cx="642398" cy="581466"/>
            <a:chOff x="3159823" y="6883956"/>
            <a:chExt cx="642398" cy="5814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9823" y="6883956"/>
              <a:ext cx="642398" cy="5814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2246" y="8245230"/>
            <a:ext cx="642398" cy="581466"/>
            <a:chOff x="9582246" y="8245230"/>
            <a:chExt cx="642398" cy="5814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82246" y="8245230"/>
              <a:ext cx="642398" cy="5814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33651" y="7430466"/>
            <a:ext cx="6582688" cy="8228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sp>
        <p:nvSpPr>
          <p:cNvPr id="45" name="직사각형 44"/>
          <p:cNvSpPr/>
          <p:nvPr/>
        </p:nvSpPr>
        <p:spPr>
          <a:xfrm>
            <a:off x="11462264" y="6972300"/>
            <a:ext cx="5758935" cy="127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11061" y="2474307"/>
            <a:ext cx="6149934" cy="4587162"/>
            <a:chOff x="11411061" y="2474307"/>
            <a:chExt cx="6149934" cy="4587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1061" y="2474307"/>
              <a:ext cx="6149934" cy="45871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23037" y="2405737"/>
            <a:ext cx="2817299" cy="9435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63938" y="8552404"/>
            <a:ext cx="642398" cy="581466"/>
            <a:chOff x="17063938" y="8552404"/>
            <a:chExt cx="642398" cy="581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3938" y="8552404"/>
              <a:ext cx="642398" cy="5814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96532" y="7563364"/>
            <a:ext cx="7118457" cy="14171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11063" y="3642875"/>
            <a:ext cx="6059748" cy="21840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4285" y="1592976"/>
            <a:ext cx="8730816" cy="7507280"/>
            <a:chOff x="2034285" y="1592976"/>
            <a:chExt cx="8730816" cy="75072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214641" y="-2046426"/>
              <a:ext cx="17466667" cy="150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34285" y="1592976"/>
              <a:ext cx="8730816" cy="7507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11061" y="7027856"/>
            <a:ext cx="642398" cy="581466"/>
            <a:chOff x="11411061" y="7027856"/>
            <a:chExt cx="642398" cy="5814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11061" y="7027856"/>
              <a:ext cx="642398" cy="581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sp>
        <p:nvSpPr>
          <p:cNvPr id="36" name="직사각형 35"/>
          <p:cNvSpPr/>
          <p:nvPr/>
        </p:nvSpPr>
        <p:spPr>
          <a:xfrm>
            <a:off x="2160373" y="1694657"/>
            <a:ext cx="4850027" cy="1162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8666" y="3408636"/>
            <a:ext cx="2888223" cy="2403925"/>
            <a:chOff x="2908666" y="3408636"/>
            <a:chExt cx="2888223" cy="2403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8666" y="3408636"/>
              <a:ext cx="2888223" cy="2403925"/>
              <a:chOff x="2908666" y="3408636"/>
              <a:chExt cx="2888223" cy="240392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08666" y="3408636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3070" y="4464768"/>
              <a:ext cx="2675767" cy="95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4593" y="6096140"/>
            <a:ext cx="2888223" cy="2403925"/>
            <a:chOff x="6924593" y="6096140"/>
            <a:chExt cx="2888223" cy="240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4593" y="6096140"/>
              <a:ext cx="2888223" cy="2403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7662" y="6874912"/>
            <a:ext cx="2813792" cy="1397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1818" y="6096140"/>
            <a:ext cx="2888223" cy="2403925"/>
            <a:chOff x="14581818" y="6096140"/>
            <a:chExt cx="2888223" cy="24039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81818" y="6096140"/>
              <a:ext cx="2888223" cy="2403925"/>
              <a:chOff x="14581818" y="6096140"/>
              <a:chExt cx="2888223" cy="24039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81818" y="6096140"/>
                <a:ext cx="2888223" cy="240392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69675" y="7152272"/>
              <a:ext cx="2920838" cy="954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2622" y="3501255"/>
            <a:ext cx="2888223" cy="2403925"/>
            <a:chOff x="10842622" y="3501255"/>
            <a:chExt cx="2888223" cy="240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2622" y="3501255"/>
              <a:ext cx="2888223" cy="2403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30486" y="4557387"/>
            <a:ext cx="2390393" cy="954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94630" y="1861617"/>
            <a:ext cx="1684071" cy="16480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7291" y="4575969"/>
            <a:ext cx="1599959" cy="16480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8396" y="1954236"/>
            <a:ext cx="1581674" cy="16480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67746" y="4697436"/>
            <a:ext cx="1579845" cy="16480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25717" y="6213787"/>
            <a:ext cx="1820507" cy="888408"/>
            <a:chOff x="3425717" y="6213787"/>
            <a:chExt cx="1820507" cy="888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3425717" y="6213787"/>
              <a:ext cx="1820507" cy="88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7" y="710443"/>
            <a:ext cx="2902413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7082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22083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7653" y="2227580"/>
            <a:ext cx="6171429" cy="5455462"/>
            <a:chOff x="3367653" y="2227580"/>
            <a:chExt cx="6171429" cy="54554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67653" y="2227580"/>
              <a:ext cx="6171429" cy="5455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4833" y="1592976"/>
            <a:ext cx="2131471" cy="2880275"/>
            <a:chOff x="-214833" y="1592976"/>
            <a:chExt cx="2131471" cy="28802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14833" y="1592976"/>
              <a:ext cx="2114664" cy="620855"/>
              <a:chOff x="-214833" y="1592976"/>
              <a:chExt cx="2114664" cy="6208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1592976"/>
                <a:ext cx="2114664" cy="6208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833" y="2346732"/>
              <a:ext cx="2114664" cy="620855"/>
              <a:chOff x="-214833" y="2346732"/>
              <a:chExt cx="2114664" cy="6208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33" y="2346732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613" y="1682296"/>
              <a:ext cx="861456" cy="5485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4" y="2428594"/>
              <a:ext cx="1678837" cy="54855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05309" y="3088685"/>
              <a:ext cx="2114664" cy="620855"/>
              <a:chOff x="-205309" y="3088685"/>
              <a:chExt cx="2114664" cy="6208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05309" y="3088685"/>
                <a:ext cx="2114664" cy="62085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49" y="3122811"/>
              <a:ext cx="1666648" cy="62621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198026" y="3852396"/>
              <a:ext cx="2114664" cy="620855"/>
              <a:chOff x="-198026" y="3852396"/>
              <a:chExt cx="2114664" cy="62085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198026" y="3852396"/>
                <a:ext cx="2114664" cy="620855"/>
                <a:chOff x="-198026" y="3852396"/>
                <a:chExt cx="2114664" cy="62085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-198026" y="3852396"/>
                  <a:ext cx="2114664" cy="62085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732" y="3934144"/>
                <a:ext cx="1666647" cy="54855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133953" y="2227580"/>
            <a:ext cx="7085936" cy="5664629"/>
            <a:chOff x="10133953" y="2227580"/>
            <a:chExt cx="7085936" cy="56646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3953" y="2227580"/>
              <a:ext cx="7085936" cy="56646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4798" y="8036138"/>
            <a:ext cx="7242216" cy="1396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537</Words>
  <Application>Microsoft Office PowerPoint</Application>
  <PresentationFormat>사용자 지정</PresentationFormat>
  <Paragraphs>62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?? ??</vt:lpstr>
      <vt:lpstr>맑은 고딕</vt:lpstr>
      <vt:lpstr>Arial</vt:lpstr>
      <vt:lpstr>나눔스퀘어라운드 Bold</vt:lpstr>
      <vt:lpstr>DX선진시대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9</cp:revision>
  <dcterms:created xsi:type="dcterms:W3CDTF">2021-04-21T23:08:49Z</dcterms:created>
  <dcterms:modified xsi:type="dcterms:W3CDTF">2021-04-22T02:43:10Z</dcterms:modified>
</cp:coreProperties>
</file>